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80" r:id="rId9"/>
    <p:sldId id="268" r:id="rId10"/>
    <p:sldId id="269" r:id="rId11"/>
    <p:sldId id="270" r:id="rId12"/>
    <p:sldId id="271" r:id="rId13"/>
    <p:sldId id="279" r:id="rId14"/>
    <p:sldId id="272" r:id="rId15"/>
    <p:sldId id="260" r:id="rId16"/>
    <p:sldId id="261" r:id="rId17"/>
    <p:sldId id="276" r:id="rId18"/>
    <p:sldId id="277" r:id="rId19"/>
    <p:sldId id="273" r:id="rId20"/>
    <p:sldId id="262" r:id="rId21"/>
    <p:sldId id="274" r:id="rId22"/>
    <p:sldId id="275" r:id="rId23"/>
    <p:sldId id="278" r:id="rId24"/>
    <p:sldId id="263" r:id="rId25"/>
    <p:sldId id="264" r:id="rId26"/>
  </p:sldIdLst>
  <p:sldSz cx="9144000" cy="5143500" type="screen16x9"/>
  <p:notesSz cx="6858000" cy="9144000"/>
  <p:embeddedFontLst>
    <p:embeddedFont>
      <p:font typeface="Oswald" panose="020B0604020202020204" charset="0"/>
      <p:regular r:id="rId28"/>
      <p:bold r:id="rId29"/>
    </p:embeddedFont>
    <p:embeddedFont>
      <p:font typeface="PT Sans Narrow" panose="020B0604020202020204" charset="0"/>
      <p:regular r:id="rId30"/>
      <p:bold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Open Sans SemiBold" panose="020B0604020202020204" charset="0"/>
      <p:regular r:id="rId36"/>
      <p:bold r:id="rId37"/>
      <p:italic r:id="rId38"/>
      <p:boldItalic r:id="rId39"/>
    </p:embeddedFont>
    <p:embeddedFont>
      <p:font typeface="Old Standard TT" panose="020B0604020202020204" charset="0"/>
      <p:regular r:id="rId40"/>
      <p:bold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000000"/>
          </p15:clr>
        </p15:guide>
        <p15:guide id="2" pos="2864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uYohScNgdzprJTGaqSUHjHFa4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68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1036ba1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1036ba1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0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dcb9943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dcb9943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915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1036ba19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1036ba19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66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5475fb5c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5475fb5c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c6fddb7e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9c6fddb7e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c6fddb7e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19c6fddb7e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7dcb99431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7dcb99431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821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1036ba19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1036ba19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50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1036ba19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1036ba19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54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ebf61c65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ebf61c65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782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1036ba1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1036ba1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98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19c6fddb7ee_0_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g19c6fddb7ee_0_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g19c6fddb7ee_0_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g19c6fddb7ee_0_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g19c6fddb7ee_0_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g19c6fddb7ee_0_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g19c6fddb7ee_0_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g19c6fddb7ee_0_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g19c6fddb7ee_0_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g19c6fddb7ee_0_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g19c6fddb7ee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c6fddb7ee_0_47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60" name="Google Shape;60;g19c6fddb7ee_0_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c6fddb7ee_0_5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9c6fddb7ee_0_50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g19c6fddb7ee_0_50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g19c6fddb7ee_0_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c6fddb7ee_0_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9c6fddb7ee_0_57"/>
          <p:cNvSpPr txBox="1">
            <a:spLocks noGrp="1"/>
          </p:cNvSpPr>
          <p:nvPr>
            <p:ph type="title"/>
          </p:nvPr>
        </p:nvSpPr>
        <p:spPr>
          <a:xfrm>
            <a:off x="666112" y="781533"/>
            <a:ext cx="7811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F6B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9c6fddb7ee_0_5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9c6fddb7ee_0_5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g19c6fddb7ee_0_5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g19c6fddb7ee_0_57"/>
          <p:cNvSpPr txBox="1">
            <a:spLocks noGrp="1"/>
          </p:cNvSpPr>
          <p:nvPr>
            <p:ph type="sldNum" idx="12"/>
          </p:nvPr>
        </p:nvSpPr>
        <p:spPr>
          <a:xfrm>
            <a:off x="8833840" y="4779860"/>
            <a:ext cx="1398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8100" marR="0" lvl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38100" marR="0" lvl="1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38100" marR="0" lvl="2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38100" marR="0" lvl="3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38100" marR="0" lvl="4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38100" marR="0" lvl="5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8100" marR="0" lvl="6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100" marR="0" lvl="7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100" marR="0" lvl="8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9c6fddb7ee_0_2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19c6fddb7ee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9c6fddb7ee_0_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19c6fddb7ee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9c6fddb7ee_0_1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19c6fddb7ee_0_1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19c6fddb7ee_0_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9c6fddb7ee_0_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19c6fddb7ee_0_2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g19c6fddb7ee_0_2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g19c6fddb7ee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9c6fddb7ee_0_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19c6fddb7ee_0_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9c6fddb7ee_0_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g19c6fddb7ee_0_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g19c6fddb7ee_0_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9c6fddb7ee_0_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g19c6fddb7ee_0_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9c6fddb7ee_0_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g19c6fddb7ee_0_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g19c6fddb7ee_0_40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g19c6fddb7ee_0_40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g19c6fddb7ee_0_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g19c6fddb7ee_0_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9c6fddb7ee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g19c6fddb7ee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19c6fddb7ee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ilr.manishmh.vercel.app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indi_Visual_Genome%20(2).pdf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tya-ranjan-dash-4a96912a3/" TargetMode="External"/><Relationship Id="rId2" Type="http://schemas.openxmlformats.org/officeDocument/2006/relationships/hyperlink" Target="https://www.researchgate.net/profile/Satya-Dash-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sdashfca@kiit.ac.i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nologue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/>
          </p:nvPr>
        </p:nvSpPr>
        <p:spPr>
          <a:xfrm>
            <a:off x="699413" y="2660051"/>
            <a:ext cx="77136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Corpus development </a:t>
            </a:r>
            <a:r>
              <a:rPr lang="en-US" sz="3200" dirty="0"/>
              <a:t>of </a:t>
            </a:r>
            <a:r>
              <a:rPr lang="en-US" sz="3200" dirty="0" smtClean="0"/>
              <a:t>endangered languages </a:t>
            </a:r>
            <a:br>
              <a:rPr lang="en-US" sz="3200" dirty="0" smtClean="0"/>
            </a:br>
            <a:r>
              <a:rPr lang="en-US" sz="3200" dirty="0" smtClean="0"/>
              <a:t>and its application </a:t>
            </a:r>
            <a:r>
              <a:rPr lang="en-US" sz="3200" dirty="0"/>
              <a:t>using NLP</a:t>
            </a:r>
            <a:endParaRPr sz="3200" dirty="0"/>
          </a:p>
        </p:txBody>
      </p:sp>
      <p:sp>
        <p:nvSpPr>
          <p:cNvPr id="74" name="Google Shape;74;p1"/>
          <p:cNvSpPr txBox="1"/>
          <p:nvPr/>
        </p:nvSpPr>
        <p:spPr>
          <a:xfrm>
            <a:off x="1297113" y="2896644"/>
            <a:ext cx="6687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300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smtClean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Satya </a:t>
            </a:r>
            <a:r>
              <a:rPr lang="en-IN" sz="1800" b="1" dirty="0" err="1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Ranjan</a:t>
            </a:r>
            <a:r>
              <a:rPr lang="en-IN" sz="1800" b="1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1800" b="1" dirty="0" smtClean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Dash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Associate Professor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School of Computer Applications, KIIT University , India</a:t>
            </a:r>
            <a:endParaRPr sz="1600" b="1" dirty="0">
              <a:solidFill>
                <a:srgbClr val="7030A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382" y="11840"/>
            <a:ext cx="1243262" cy="9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8" y="23682"/>
            <a:ext cx="915993" cy="915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241" y="23682"/>
            <a:ext cx="813822" cy="952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118128" y="115738"/>
            <a:ext cx="1864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sz="30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0" y="706797"/>
            <a:ext cx="59952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marR="0" lvl="0" indent="-31591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2500" dirty="0">
                <a:latin typeface="Oswald"/>
                <a:ea typeface="Oswald"/>
                <a:cs typeface="Oswald"/>
                <a:sym typeface="Oswald"/>
              </a:rPr>
              <a:t>However, merely 1000 out of an overall 7000 languages worldwide are supported online. </a:t>
            </a:r>
            <a:endParaRPr sz="2500" dirty="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-31591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2500" dirty="0">
                <a:latin typeface="Oswald"/>
                <a:ea typeface="Oswald"/>
                <a:cs typeface="Oswald"/>
                <a:sym typeface="Oswald"/>
              </a:rPr>
              <a:t>As per UNESCO, by the end of the century, around half of the languages spoken today could disappear. </a:t>
            </a:r>
            <a:endParaRPr sz="2500" dirty="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-31591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2500" dirty="0">
                <a:latin typeface="Oswald"/>
                <a:ea typeface="Oswald"/>
                <a:cs typeface="Oswald"/>
                <a:sym typeface="Oswald"/>
              </a:rPr>
              <a:t>The internet, which is now the primary way of sharing information, has a key role to play in promoting multilingualism. </a:t>
            </a:r>
            <a:endParaRPr sz="2500" dirty="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-31591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2500" dirty="0">
                <a:latin typeface="Oswald"/>
                <a:ea typeface="Oswald"/>
                <a:cs typeface="Oswald"/>
                <a:sym typeface="Oswald"/>
              </a:rPr>
              <a:t>Internet is dominated by English and some other widely spoken languages such as Spanish and Chinese. This indicates that nearly 88% of the world's languages have either insignificant or no presence on the internet. </a:t>
            </a:r>
            <a:endParaRPr sz="25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695D4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86" y="823138"/>
            <a:ext cx="2658400" cy="2664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3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73523" y="145475"/>
            <a:ext cx="1864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sz="30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0" y="671249"/>
            <a:ext cx="59952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Absence of digital representation of indigenous dialects/non-written languages may result in the loss of precious heritage that has immense value for the future generations.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About 1.2 billion people, or 20% of the world's population, can't use their own language to navigate the digital world. 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a scarcity of resources, tools, and technologies is causing the respective communities to lag in accessing technologies and services, resulting in their speakers failing to connect to the digital world.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695D4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36" y="852875"/>
            <a:ext cx="2428874" cy="3238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1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Need for Language Resource</a:t>
            </a:r>
            <a:endParaRPr sz="3600" b="1" dirty="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59300" y="707400"/>
            <a:ext cx="50427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Wikipedia has texts in </a:t>
            </a:r>
            <a:r>
              <a:rPr lang="en" sz="1600" dirty="0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313</a:t>
            </a: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 languages.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Natural language technology development depends on large numbers of language resources (text / speech).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●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Lack of language resources affects the development of natural language technologies.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300" y="707400"/>
            <a:ext cx="3365300" cy="27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0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78" y="158129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dirty="0"/>
              <a:t>Corpus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78" y="865529"/>
            <a:ext cx="8520600" cy="3302700"/>
          </a:xfrm>
        </p:spPr>
        <p:txBody>
          <a:bodyPr/>
          <a:lstStyle/>
          <a:p>
            <a:r>
              <a:rPr lang="en-US" dirty="0"/>
              <a:t>Corpus (plural: corpora) is a term from the field of linguistics and refers to a large set of texts (usually in electronic format) which is considered to be representative of a language (or language variety, to be more precise) and is used to </a:t>
            </a:r>
            <a:r>
              <a:rPr lang="en-US" dirty="0" smtClean="0"/>
              <a:t>analyze </a:t>
            </a:r>
            <a:r>
              <a:rPr lang="en-US" dirty="0"/>
              <a:t>it</a:t>
            </a:r>
            <a:r>
              <a:rPr lang="en-US" dirty="0" smtClean="0"/>
              <a:t>.</a:t>
            </a:r>
          </a:p>
          <a:p>
            <a:r>
              <a:rPr lang="en-US" dirty="0"/>
              <a:t>A corpus may be quite small, for example, containing only 50,000 words of text, or very large, containing many millions of words</a:t>
            </a:r>
            <a:r>
              <a:rPr lang="en-US" dirty="0" smtClean="0"/>
              <a:t>.</a:t>
            </a:r>
          </a:p>
          <a:p>
            <a:r>
              <a:rPr lang="en-US" dirty="0"/>
              <a:t>It provides us with quantitative data that is used to build NLP applications.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2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62655" y="138366"/>
            <a:ext cx="8724506" cy="100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Role of AI in Language Resource Development</a:t>
            </a:r>
            <a:endParaRPr sz="2800" b="1" dirty="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0" y="989403"/>
            <a:ext cx="50427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●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Digitization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swald"/>
              <a:buChar char="●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Data collection and Corpus Development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●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Tools and Technologies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swald"/>
              <a:buChar char="○"/>
            </a:pPr>
            <a:r>
              <a:rPr lang="en" sz="1600" dirty="0">
                <a:latin typeface="Oswald"/>
                <a:ea typeface="Oswald"/>
                <a:cs typeface="Oswald"/>
                <a:sym typeface="Oswald"/>
              </a:rPr>
              <a:t>NLP, OCR, Speech-To-Text Engine, Generative AI</a:t>
            </a:r>
            <a:endParaRPr sz="1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398" y="1114478"/>
            <a:ext cx="3177009" cy="152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5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8900" y="356825"/>
            <a:ext cx="5069125" cy="4058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 txBox="1"/>
          <p:nvPr/>
        </p:nvSpPr>
        <p:spPr>
          <a:xfrm>
            <a:off x="108000" y="765600"/>
            <a:ext cx="3556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present work is trying to address these above said gaps by developing a model where we are adopting a 6 layered data gathering process with a complete guideline for classifying languages and collecting corpus considering language diversity, style and achievable issues shown in Fig 2.</a:t>
            </a:r>
            <a:endParaRPr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5143500" y="4663225"/>
            <a:ext cx="34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latin typeface="Open Sans"/>
                <a:ea typeface="Open Sans"/>
                <a:cs typeface="Open Sans"/>
                <a:sym typeface="Open Sans"/>
              </a:rPr>
              <a:t>Fig 2: Proposed model to prepare the parallel corpora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818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2740" dirty="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Proposed </a:t>
            </a:r>
            <a:r>
              <a:rPr lang="en-IN" sz="2740" dirty="0" smtClean="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r>
              <a:rPr lang="en-IN" sz="2740" baseline="30000" dirty="0" smtClean="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N" sz="2440" baseline="30000" dirty="0" smtClean="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r>
              <a:rPr lang="en-IN" sz="2740" baseline="30000" dirty="0" smtClean="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2740" baseline="30000" dirty="0"/>
          </a:p>
        </p:txBody>
      </p:sp>
      <p:sp>
        <p:nvSpPr>
          <p:cNvPr id="115" name="Google Shape;115;p10"/>
          <p:cNvSpPr/>
          <p:nvPr/>
        </p:nvSpPr>
        <p:spPr>
          <a:xfrm>
            <a:off x="3891075" y="231025"/>
            <a:ext cx="5192100" cy="4353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5475fb5c2_1_4"/>
          <p:cNvSpPr txBox="1">
            <a:spLocks noGrp="1"/>
          </p:cNvSpPr>
          <p:nvPr>
            <p:ph type="title"/>
          </p:nvPr>
        </p:nvSpPr>
        <p:spPr>
          <a:xfrm>
            <a:off x="92825" y="68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IN" sz="284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Proposed Model </a:t>
            </a:r>
            <a:r>
              <a:rPr lang="en-IN" sz="2840" baseline="3000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(2/2)</a:t>
            </a:r>
            <a:endParaRPr sz="2840" baseline="30000"/>
          </a:p>
        </p:txBody>
      </p:sp>
      <p:sp>
        <p:nvSpPr>
          <p:cNvPr id="121" name="Google Shape;121;g1a5475fb5c2_1_4"/>
          <p:cNvSpPr txBox="1">
            <a:spLocks noGrp="1"/>
          </p:cNvSpPr>
          <p:nvPr>
            <p:ph type="body" idx="1"/>
          </p:nvPr>
        </p:nvSpPr>
        <p:spPr>
          <a:xfrm>
            <a:off x="190100" y="764550"/>
            <a:ext cx="8309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-IN" sz="4800" i="1">
                <a:solidFill>
                  <a:srgbClr val="0000FF"/>
                </a:solidFill>
              </a:rPr>
              <a:t>Web Scraping from Online Resources</a:t>
            </a:r>
            <a:endParaRPr sz="4800" i="1">
              <a:solidFill>
                <a:srgbClr val="0000FF"/>
              </a:solidFill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-IN" sz="4000">
                <a:solidFill>
                  <a:srgbClr val="000000"/>
                </a:solidFill>
              </a:rPr>
              <a:t>Web scraping would be essential for collecting large amounts of data from the online resources and this data could be unstructured and in HTML format.</a:t>
            </a:r>
            <a:endParaRPr sz="4000" i="1">
              <a:solidFill>
                <a:srgbClr val="0000FF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-IN" sz="4800" i="1">
                <a:solidFill>
                  <a:srgbClr val="0000FF"/>
                </a:solidFill>
              </a:rPr>
              <a:t>Data Scraping from Wikipedia</a:t>
            </a:r>
            <a:endParaRPr sz="4800" i="1">
              <a:solidFill>
                <a:srgbClr val="0000FF"/>
              </a:solidFill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-IN" sz="4000">
                <a:solidFill>
                  <a:srgbClr val="000000"/>
                </a:solidFill>
              </a:rPr>
              <a:t>Data Scraping from Wikipedia would be another source for creating text dataset for low-resource and endangered languages.</a:t>
            </a:r>
            <a:endParaRPr sz="4000" i="1">
              <a:solidFill>
                <a:srgbClr val="0000FF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-IN" sz="4800" i="1">
                <a:solidFill>
                  <a:srgbClr val="0000FF"/>
                </a:solidFill>
              </a:rPr>
              <a:t>Optical Character Recognition</a:t>
            </a:r>
            <a:endParaRPr sz="4800" i="1">
              <a:solidFill>
                <a:srgbClr val="0000FF"/>
              </a:solidFill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-IN" sz="4000">
                <a:solidFill>
                  <a:srgbClr val="000000"/>
                </a:solidFill>
              </a:rPr>
              <a:t>The images of textbook, storybook, magazine, newspaper, article, blogs, and other printed sources would be fed into OCR for extracting data</a:t>
            </a:r>
            <a:endParaRPr sz="4000" i="1">
              <a:solidFill>
                <a:srgbClr val="0000FF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-IN" sz="4800" i="1">
                <a:solidFill>
                  <a:srgbClr val="0000FF"/>
                </a:solidFill>
              </a:rPr>
              <a:t>Parallel Corpus</a:t>
            </a:r>
            <a:endParaRPr sz="4800" i="1">
              <a:solidFill>
                <a:srgbClr val="0000FF"/>
              </a:solidFill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-IN" sz="4000">
                <a:solidFill>
                  <a:srgbClr val="000000"/>
                </a:solidFill>
              </a:rPr>
              <a:t>Parallel corpus in this context is existing dataset or corpora available for the low-resource language</a:t>
            </a:r>
            <a:endParaRPr sz="4000" i="1">
              <a:solidFill>
                <a:srgbClr val="0000FF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-IN" sz="4800" i="1">
                <a:solidFill>
                  <a:srgbClr val="0000FF"/>
                </a:solidFill>
              </a:rPr>
              <a:t>Human Volunteers</a:t>
            </a:r>
            <a:endParaRPr sz="4800" i="1">
              <a:solidFill>
                <a:srgbClr val="0000FF"/>
              </a:solidFill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-IN" sz="4000">
                <a:solidFill>
                  <a:srgbClr val="000000"/>
                </a:solidFill>
              </a:rPr>
              <a:t>Human Volunteers or the community should be taken into the data collection phase as they can input text data on their own. </a:t>
            </a:r>
            <a:endParaRPr sz="4000" i="1">
              <a:solidFill>
                <a:srgbClr val="0000FF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-IN" sz="4800" i="1">
                <a:solidFill>
                  <a:srgbClr val="0000FF"/>
                </a:solidFill>
              </a:rPr>
              <a:t>Automatic Speech Recognition</a:t>
            </a:r>
            <a:endParaRPr sz="4800" i="1">
              <a:solidFill>
                <a:srgbClr val="0000FF"/>
              </a:solidFill>
            </a:endParaRPr>
          </a:p>
          <a:p>
            <a:pPr marL="914400" lvl="1" indent="-292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-IN" sz="4000">
                <a:solidFill>
                  <a:srgbClr val="000000"/>
                </a:solidFill>
              </a:rPr>
              <a:t>ASR can be defined as process of collecting data as speech data and converting it into text data.</a:t>
            </a:r>
            <a:endParaRPr sz="4000" i="1">
              <a:solidFill>
                <a:srgbClr val="0000F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i="1">
              <a:solidFill>
                <a:srgbClr val="0000FF"/>
              </a:solidFill>
            </a:endParaRPr>
          </a:p>
        </p:txBody>
      </p:sp>
      <p:sp>
        <p:nvSpPr>
          <p:cNvPr id="122" name="Google Shape;122;g1a5475fb5c2_1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45"/>
            <a:ext cx="8520600" cy="5362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NLP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9" y="576551"/>
            <a:ext cx="6207512" cy="40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language Generation with Generative AI and LLM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683" y="609600"/>
            <a:ext cx="8683617" cy="3959425"/>
          </a:xfrm>
        </p:spPr>
        <p:txBody>
          <a:bodyPr>
            <a:normAutofit/>
          </a:bodyPr>
          <a:lstStyle/>
          <a:p>
            <a:r>
              <a:rPr lang="en-US" dirty="0"/>
              <a:t>The NLG sub-section of NLP uses artificial intelligence to create stories from the data. </a:t>
            </a:r>
            <a:endParaRPr lang="en-US" dirty="0" smtClean="0"/>
          </a:p>
          <a:p>
            <a:r>
              <a:rPr lang="en-US" dirty="0" smtClean="0"/>
              <a:t>NLG </a:t>
            </a:r>
            <a:r>
              <a:rPr lang="en-US" dirty="0"/>
              <a:t>has six stages: </a:t>
            </a:r>
            <a:endParaRPr lang="en-US" dirty="0" smtClean="0"/>
          </a:p>
          <a:p>
            <a:pPr lvl="1"/>
            <a:r>
              <a:rPr lang="en-US" dirty="0" smtClean="0"/>
              <a:t>Content </a:t>
            </a:r>
            <a:r>
              <a:rPr lang="en-US" dirty="0"/>
              <a:t>analysis,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analysis, </a:t>
            </a:r>
            <a:endParaRPr lang="en-US" dirty="0" smtClean="0"/>
          </a:p>
          <a:p>
            <a:pPr lvl="1"/>
            <a:r>
              <a:rPr lang="en-US" dirty="0" smtClean="0"/>
              <a:t>Document </a:t>
            </a:r>
            <a:r>
              <a:rPr lang="en-US" dirty="0"/>
              <a:t>structure, </a:t>
            </a:r>
            <a:endParaRPr lang="en-US" dirty="0" smtClean="0"/>
          </a:p>
          <a:p>
            <a:pPr lvl="1"/>
            <a:r>
              <a:rPr lang="en-US" dirty="0" smtClean="0"/>
              <a:t>Sentence </a:t>
            </a:r>
            <a:r>
              <a:rPr lang="en-US" dirty="0"/>
              <a:t>alignment, </a:t>
            </a:r>
            <a:endParaRPr lang="en-US" dirty="0" smtClean="0"/>
          </a:p>
          <a:p>
            <a:pPr lvl="1"/>
            <a:r>
              <a:rPr lang="en-US" dirty="0" smtClean="0"/>
              <a:t>Grammatical </a:t>
            </a:r>
            <a:r>
              <a:rPr lang="en-US" dirty="0"/>
              <a:t>structure, </a:t>
            </a:r>
            <a:endParaRPr lang="en-US" dirty="0" smtClean="0"/>
          </a:p>
          <a:p>
            <a:pPr lvl="1"/>
            <a:r>
              <a:rPr lang="en-US" dirty="0" smtClean="0"/>
              <a:t>Language </a:t>
            </a:r>
            <a:r>
              <a:rPr lang="en-US" dirty="0"/>
              <a:t>presentation.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filtering by identifying the key topics to include at the process's </a:t>
            </a:r>
            <a:r>
              <a:rPr lang="en-US" dirty="0" smtClean="0"/>
              <a:t>end.</a:t>
            </a:r>
          </a:p>
          <a:p>
            <a:r>
              <a:rPr lang="en-US" dirty="0" smtClean="0"/>
              <a:t>Machine </a:t>
            </a:r>
            <a:r>
              <a:rPr lang="en-US" dirty="0"/>
              <a:t>learning is used to interpret and understand data. Based on the kind of data interpreted, a written plan is created.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0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08" y="80752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Repository </a:t>
            </a:r>
            <a:br>
              <a:rPr lang="en-US" dirty="0" smtClean="0"/>
            </a:b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KILR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07" y="1279733"/>
            <a:ext cx="4228636" cy="3580284"/>
          </a:xfrm>
        </p:spPr>
        <p:txBody>
          <a:bodyPr>
            <a:normAutofit/>
          </a:bodyPr>
          <a:lstStyle/>
          <a:p>
            <a:r>
              <a:rPr lang="en-IN" sz="1400" dirty="0"/>
              <a:t>KALINGA INDIGENOUS LANGUAGE REPOSITORY(</a:t>
            </a:r>
            <a:r>
              <a:rPr lang="en-IN" sz="1400" b="1" dirty="0"/>
              <a:t>KILR</a:t>
            </a:r>
            <a:r>
              <a:rPr lang="en-IN" sz="1400" dirty="0" smtClean="0"/>
              <a:t>). </a:t>
            </a:r>
            <a:r>
              <a:rPr lang="en-IN" sz="1400" dirty="0" smtClean="0">
                <a:hlinkClick r:id="rId2"/>
              </a:rPr>
              <a:t>https</a:t>
            </a:r>
            <a:r>
              <a:rPr lang="en-IN" sz="1400" dirty="0">
                <a:hlinkClick r:id="rId2"/>
              </a:rPr>
              <a:t>://ilr.manishmh.vercel.app</a:t>
            </a:r>
            <a:r>
              <a:rPr lang="en-IN" sz="1400" dirty="0" smtClean="0">
                <a:hlinkClick r:id="rId2"/>
              </a:rPr>
              <a:t>/</a:t>
            </a:r>
            <a:endParaRPr lang="en-IN" sz="1400" dirty="0" smtClean="0"/>
          </a:p>
          <a:p>
            <a:r>
              <a:rPr lang="en-US" sz="1400" dirty="0" smtClean="0"/>
              <a:t>KISS </a:t>
            </a:r>
            <a:r>
              <a:rPr lang="en-US" sz="1400" dirty="0"/>
              <a:t>&amp; KIIT's Indigenous Language </a:t>
            </a:r>
            <a:r>
              <a:rPr lang="en-US" sz="1400" dirty="0" smtClean="0"/>
              <a:t>Repository(A </a:t>
            </a:r>
            <a:r>
              <a:rPr lang="en-US" sz="1400" dirty="0"/>
              <a:t>Digital Tapestry of Rich Heritage</a:t>
            </a:r>
            <a:r>
              <a:rPr lang="en-US" sz="1400" dirty="0" smtClean="0"/>
              <a:t>).</a:t>
            </a:r>
          </a:p>
          <a:p>
            <a:r>
              <a:rPr lang="en-US" sz="1400" dirty="0" smtClean="0"/>
              <a:t>Will be functional from 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August 2024.</a:t>
            </a:r>
          </a:p>
          <a:p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</a:t>
            </a:fld>
            <a:endParaRPr lang="en-IN"/>
          </a:p>
        </p:txBody>
      </p:sp>
      <p:pic>
        <p:nvPicPr>
          <p:cNvPr id="1026" name="Picture 2" descr="hero-image-love-to-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43" y="314861"/>
            <a:ext cx="4775185" cy="337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3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title"/>
          </p:nvPr>
        </p:nvSpPr>
        <p:spPr>
          <a:xfrm>
            <a:off x="838200" y="462875"/>
            <a:ext cx="4397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rm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600"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sldNum" idx="12"/>
          </p:nvPr>
        </p:nvSpPr>
        <p:spPr>
          <a:xfrm>
            <a:off x="8833840" y="4779860"/>
            <a:ext cx="1398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3810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838200" y="1276350"/>
            <a:ext cx="69969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noAutofit/>
          </a:bodyPr>
          <a:lstStyle/>
          <a:p>
            <a:pPr marL="424815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US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Introduction</a:t>
            </a:r>
            <a:endParaRPr lang="en-IN" sz="2400" dirty="0" smtClean="0">
              <a:solidFill>
                <a:srgbClr val="4D443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24815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IN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Facts </a:t>
            </a:r>
            <a:r>
              <a:rPr lang="en-IN" sz="2400" dirty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about the Languages</a:t>
            </a:r>
            <a:endParaRPr sz="2400" dirty="0">
              <a:solidFill>
                <a:srgbClr val="4D443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24815" lvl="0" indent="-412750">
              <a:spcBef>
                <a:spcPts val="420"/>
              </a:spcBef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US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Overview</a:t>
            </a:r>
            <a:endParaRPr lang="en-IN" sz="2400" dirty="0" smtClean="0">
              <a:solidFill>
                <a:srgbClr val="4D4434"/>
              </a:solidFill>
              <a:latin typeface="Open Sans SemiBold"/>
              <a:ea typeface="Open Sans SemiBold"/>
              <a:cs typeface="Open Sans SemiBold"/>
            </a:endParaRPr>
          </a:p>
          <a:p>
            <a:pPr marL="424815" lvl="0" indent="-412750">
              <a:spcBef>
                <a:spcPts val="420"/>
              </a:spcBef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IN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Need </a:t>
            </a:r>
            <a:r>
              <a:rPr lang="en-IN" sz="2400" dirty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for Language Resource</a:t>
            </a:r>
          </a:p>
          <a:p>
            <a:pPr marL="424815" lvl="0" indent="-412750">
              <a:spcBef>
                <a:spcPts val="420"/>
              </a:spcBef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IN" sz="2400" dirty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Corpus</a:t>
            </a:r>
          </a:p>
          <a:p>
            <a:pPr marL="424815" lvl="0" indent="-412750">
              <a:spcBef>
                <a:spcPts val="420"/>
              </a:spcBef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US" sz="2400" dirty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Role of AI in Language Resource </a:t>
            </a:r>
            <a:r>
              <a:rPr lang="en-US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Development</a:t>
            </a:r>
          </a:p>
          <a:p>
            <a:pPr marL="424815" lvl="0" indent="-412750">
              <a:spcBef>
                <a:spcPts val="420"/>
              </a:spcBef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US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</a:rPr>
              <a:t>Applications of NLP</a:t>
            </a:r>
            <a:endParaRPr lang="en-US" sz="2400" dirty="0">
              <a:solidFill>
                <a:srgbClr val="4D4434"/>
              </a:solidFill>
              <a:latin typeface="Open Sans SemiBold"/>
              <a:ea typeface="Open Sans SemiBold"/>
              <a:cs typeface="Open Sans SemiBold"/>
            </a:endParaRPr>
          </a:p>
          <a:p>
            <a:pPr marL="424815" lvl="0" indent="-412750">
              <a:spcBef>
                <a:spcPts val="420"/>
              </a:spcBef>
              <a:buClr>
                <a:srgbClr val="4D4434"/>
              </a:buClr>
              <a:buSzPts val="2400"/>
              <a:buFont typeface="Open Sans SemiBold"/>
              <a:buChar char="●"/>
            </a:pPr>
            <a:r>
              <a:rPr lang="en-IN" sz="2400" dirty="0" smtClean="0">
                <a:solidFill>
                  <a:srgbClr val="4D443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Conclusion</a:t>
            </a:r>
            <a:endParaRPr sz="2400" dirty="0">
              <a:solidFill>
                <a:srgbClr val="4D443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 b="1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>
                <a:latin typeface="Open Sans"/>
                <a:ea typeface="Open Sans"/>
                <a:cs typeface="Open Sans"/>
                <a:sym typeface="Open Sans"/>
              </a:rPr>
              <a:t>20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1"/>
          </p:nvPr>
        </p:nvSpPr>
        <p:spPr>
          <a:xfrm>
            <a:off x="43200" y="836775"/>
            <a:ext cx="9057600" cy="28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This proposed model can conclude that all primary low-resource language sources are considered for making this parallel corpus. 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The collection of speech data and convert it into text dataset would be a bigger challenge in this research context. 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Web scraping, OCR-based text data extraction from online and printed sources respectively would be effortless and automated. 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These techniques could be faster compared to ASR-based text data collection. 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Human volunteers can contribute to the parallel corpora in suitable way and their manual data entry would take longer duration. </a:t>
            </a:r>
            <a:endParaRPr lang="en-IN" sz="1400" dirty="0" smtClean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 smtClean="0"/>
              <a:t>Speech to Speech Dialect identification can be done through ASR.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However, the noise reduction in ASR would be primary concern in the implementation.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713"/>
            <a:ext cx="8520600" cy="412428"/>
          </a:xfrm>
        </p:spPr>
        <p:txBody>
          <a:bodyPr>
            <a:noAutofit/>
          </a:bodyPr>
          <a:lstStyle/>
          <a:p>
            <a:r>
              <a:rPr lang="en-US" sz="2800" dirty="0" smtClean="0"/>
              <a:t>Publications</a:t>
            </a:r>
            <a:endParaRPr lang="en-IN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386576"/>
            <a:ext cx="9144000" cy="475692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Cross-Lingual Transfer Learning for Bambara Leveraging Resources From Other </a:t>
            </a:r>
            <a:r>
              <a:rPr lang="en-US" sz="1400" dirty="0" smtClean="0"/>
              <a:t>Languages.</a:t>
            </a:r>
          </a:p>
          <a:p>
            <a:r>
              <a:rPr lang="en-US" sz="1400" dirty="0"/>
              <a:t>Named Entity Recognition (NER) in Low Resource Languages of Ho</a:t>
            </a:r>
          </a:p>
          <a:p>
            <a:r>
              <a:rPr lang="en-US" sz="1400" dirty="0"/>
              <a:t>Automatic Language Detection for Low Resource Ho Language.</a:t>
            </a:r>
          </a:p>
          <a:p>
            <a:r>
              <a:rPr lang="en-US" sz="1400" dirty="0"/>
              <a:t>Automatic Extractive text Summarization for Ho Language</a:t>
            </a:r>
          </a:p>
          <a:p>
            <a:r>
              <a:rPr lang="en-US" sz="1400" dirty="0"/>
              <a:t>A Systematic Review on Automatic Speech Recognition for Odia Language</a:t>
            </a:r>
          </a:p>
          <a:p>
            <a:r>
              <a:rPr lang="en-US" sz="1400" dirty="0"/>
              <a:t>LLM Fine-Tuning for Low Resource Language: A Case Study on Odia</a:t>
            </a:r>
          </a:p>
          <a:p>
            <a:r>
              <a:rPr lang="en-US" sz="1400" dirty="0"/>
              <a:t>Olive: An Instruction Following </a:t>
            </a:r>
            <a:r>
              <a:rPr lang="en-US" sz="1400" dirty="0" err="1"/>
              <a:t>LLaMA</a:t>
            </a:r>
            <a:r>
              <a:rPr lang="en-US" sz="1400" dirty="0"/>
              <a:t> Model For Odia Language</a:t>
            </a:r>
          </a:p>
          <a:p>
            <a:r>
              <a:rPr lang="en-US" sz="1400" dirty="0"/>
              <a:t>Generative </a:t>
            </a:r>
            <a:r>
              <a:rPr lang="en-US" sz="1400" dirty="0" err="1"/>
              <a:t>Chatbot</a:t>
            </a:r>
            <a:r>
              <a:rPr lang="en-US" sz="1400" dirty="0"/>
              <a:t> Adaptation for Odia Language: A Critical Evaluation</a:t>
            </a:r>
          </a:p>
          <a:p>
            <a:r>
              <a:rPr lang="en-US" sz="1400" dirty="0"/>
              <a:t>Extractive Summarization on Twi Language Using Text-Rank and Fuzzy Clustering </a:t>
            </a:r>
            <a:r>
              <a:rPr lang="en-US" sz="1400" dirty="0" smtClean="0"/>
              <a:t>Algorithm</a:t>
            </a:r>
          </a:p>
          <a:p>
            <a:r>
              <a:rPr lang="en-US" sz="1400" dirty="0"/>
              <a:t>Automatic language identification: a case study of Pahari </a:t>
            </a:r>
          </a:p>
          <a:p>
            <a:r>
              <a:rPr lang="en-US" sz="1400" dirty="0"/>
              <a:t>Amharic ATS -A Comparison Between Graph Based and Statistical Based Approach using Rouge Metric and Human Evaluation</a:t>
            </a:r>
          </a:p>
          <a:p>
            <a:r>
              <a:rPr lang="en-US" sz="1400" dirty="0"/>
              <a:t>Universal Dependency Treebank for Ho Language</a:t>
            </a:r>
          </a:p>
          <a:p>
            <a:r>
              <a:rPr lang="en-US" sz="1400" dirty="0"/>
              <a:t>MDOLC: Multi Dialect Odia Song Lyric Corpus</a:t>
            </a:r>
          </a:p>
          <a:p>
            <a:r>
              <a:rPr lang="en-US" sz="1400" dirty="0"/>
              <a:t>Role of NLP for Corpus Development of Endangered Languages</a:t>
            </a:r>
          </a:p>
          <a:p>
            <a:r>
              <a:rPr lang="en-US" sz="1400" dirty="0"/>
              <a:t>Hausa Visual Genome: A Dataset for Multi-Modal English to Hausa Machine </a:t>
            </a:r>
            <a:r>
              <a:rPr lang="en-US" sz="1400" dirty="0" smtClean="0"/>
              <a:t>Translation Bengali </a:t>
            </a:r>
            <a:r>
              <a:rPr lang="en-US" sz="1400" dirty="0"/>
              <a:t>Visual Genome: A Multimodal Dataset for Machine Translation and Image Captioning</a:t>
            </a:r>
          </a:p>
          <a:p>
            <a:r>
              <a:rPr lang="en-US" sz="1400" dirty="0" err="1"/>
              <a:t>BertOdia</a:t>
            </a:r>
            <a:r>
              <a:rPr lang="en-US" sz="1400" dirty="0"/>
              <a:t>: BERT Pre-training for Low Resource Odia Language</a:t>
            </a:r>
          </a:p>
          <a:p>
            <a:r>
              <a:rPr lang="en-US" sz="1400" dirty="0"/>
              <a:t>Multimodal Neural Machine Translation System for English to </a:t>
            </a:r>
            <a:r>
              <a:rPr lang="en-US" sz="1400" dirty="0" smtClean="0"/>
              <a:t>Bengali</a:t>
            </a:r>
          </a:p>
          <a:p>
            <a:r>
              <a:rPr lang="en-US" sz="1400" dirty="0"/>
              <a:t>German News Article Classification: A Multichannel CNN Approach</a:t>
            </a:r>
          </a:p>
          <a:p>
            <a:r>
              <a:rPr lang="en-US" sz="1400" dirty="0" err="1"/>
              <a:t>OdiEnCorp</a:t>
            </a:r>
            <a:r>
              <a:rPr lang="en-US" sz="1400" dirty="0"/>
              <a:t> 2.0: Odia-English Parallel Corpus for Machine </a:t>
            </a:r>
            <a:r>
              <a:rPr lang="en-US" sz="1400" dirty="0" smtClean="0"/>
              <a:t>Translation</a:t>
            </a:r>
          </a:p>
          <a:p>
            <a:r>
              <a:rPr lang="en-US" sz="1400" dirty="0" smtClean="0">
                <a:hlinkClick r:id="rId2" action="ppaction://hlinkfile"/>
              </a:rPr>
              <a:t>Hindi Visual Genome: A Dataset for Multi-Modal English to Hindi Machine Translation 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186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Contact Details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12" y="564995"/>
            <a:ext cx="8720788" cy="4004030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www.researchgate.net/profile/Satya-Dash-3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://www.linkedin.com/in/satya-ranjan-dash-4a96912a3</a:t>
            </a:r>
            <a:r>
              <a:rPr lang="en-IN" dirty="0" smtClean="0">
                <a:hlinkClick r:id="rId3"/>
              </a:rPr>
              <a:t>/</a:t>
            </a:r>
            <a:endParaRPr lang="en-IN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sdashfca@kiit.ac.in</a:t>
            </a:r>
            <a:endParaRPr lang="en-US" dirty="0" smtClean="0"/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6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279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Team Members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42693"/>
            <a:ext cx="9144000" cy="4026332"/>
          </a:xfrm>
        </p:spPr>
        <p:txBody>
          <a:bodyPr/>
          <a:lstStyle/>
          <a:p>
            <a:r>
              <a:rPr lang="en-IN" dirty="0" err="1"/>
              <a:t>Dr.Satya</a:t>
            </a:r>
            <a:r>
              <a:rPr lang="en-IN" dirty="0"/>
              <a:t> </a:t>
            </a:r>
            <a:r>
              <a:rPr lang="en-IN" dirty="0" err="1"/>
              <a:t>Ranjan</a:t>
            </a:r>
            <a:r>
              <a:rPr lang="en-IN" dirty="0"/>
              <a:t> Dash</a:t>
            </a:r>
          </a:p>
          <a:p>
            <a:r>
              <a:rPr lang="en-IN" dirty="0" err="1"/>
              <a:t>Aloka</a:t>
            </a:r>
            <a:r>
              <a:rPr lang="en-IN" dirty="0"/>
              <a:t> </a:t>
            </a:r>
            <a:r>
              <a:rPr lang="en-IN" dirty="0" smtClean="0"/>
              <a:t>Fernando </a:t>
            </a:r>
            <a:r>
              <a:rPr lang="en-IN" sz="1200" b="1" dirty="0" smtClean="0">
                <a:solidFill>
                  <a:srgbClr val="00B0F0"/>
                </a:solidFill>
              </a:rPr>
              <a:t>(Machine Translation in Sinhala)</a:t>
            </a:r>
          </a:p>
          <a:p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 smtClean="0"/>
              <a:t>Jagabandhu</a:t>
            </a:r>
            <a:r>
              <a:rPr lang="en-IN" dirty="0" smtClean="0"/>
              <a:t> Mishra </a:t>
            </a:r>
            <a:r>
              <a:rPr lang="en-IN" sz="1200" b="1" dirty="0" smtClean="0">
                <a:solidFill>
                  <a:srgbClr val="00B0F0"/>
                </a:solidFill>
              </a:rPr>
              <a:t>(Fundamentals of speech processing and its application to speaker biometric)</a:t>
            </a:r>
          </a:p>
          <a:p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/>
              <a:t>Muralikrishna</a:t>
            </a:r>
            <a:r>
              <a:rPr lang="en-IN" dirty="0"/>
              <a:t> </a:t>
            </a:r>
            <a:r>
              <a:rPr lang="en-IN" dirty="0" smtClean="0"/>
              <a:t>H </a:t>
            </a:r>
            <a:r>
              <a:rPr lang="en-IN" sz="1200" b="1" dirty="0" smtClean="0">
                <a:solidFill>
                  <a:srgbClr val="00B0F0"/>
                </a:solidFill>
              </a:rPr>
              <a:t>(</a:t>
            </a:r>
            <a:r>
              <a:rPr lang="en-IN" sz="1200" b="1" dirty="0">
                <a:solidFill>
                  <a:srgbClr val="00B0F0"/>
                </a:solidFill>
              </a:rPr>
              <a:t>Spoken language identification)</a:t>
            </a:r>
          </a:p>
          <a:p>
            <a:r>
              <a:rPr lang="en-IN" dirty="0" err="1"/>
              <a:t>Tanjim</a:t>
            </a:r>
            <a:r>
              <a:rPr lang="en-IN" dirty="0"/>
              <a:t> </a:t>
            </a:r>
            <a:r>
              <a:rPr lang="en-IN" dirty="0" err="1"/>
              <a:t>Taharat</a:t>
            </a:r>
            <a:r>
              <a:rPr lang="en-IN" dirty="0"/>
              <a:t> </a:t>
            </a:r>
            <a:r>
              <a:rPr lang="en-IN" dirty="0" err="1" smtClean="0"/>
              <a:t>Aurpa</a:t>
            </a:r>
            <a:r>
              <a:rPr lang="en-IN" dirty="0" smtClean="0"/>
              <a:t> </a:t>
            </a:r>
            <a:r>
              <a:rPr lang="en-US" sz="1200" b="1" dirty="0" smtClean="0">
                <a:solidFill>
                  <a:srgbClr val="00B0F0"/>
                </a:solidFill>
              </a:rPr>
              <a:t>(Context </a:t>
            </a:r>
            <a:r>
              <a:rPr lang="en-US" sz="1200" b="1" dirty="0">
                <a:solidFill>
                  <a:srgbClr val="00B0F0"/>
                </a:solidFill>
              </a:rPr>
              <a:t>based Question Answering with Transformers</a:t>
            </a:r>
            <a:r>
              <a:rPr lang="en-IN" sz="1200" b="1" dirty="0">
                <a:solidFill>
                  <a:srgbClr val="00B0F0"/>
                </a:solidFill>
              </a:rPr>
              <a:t>)</a:t>
            </a:r>
          </a:p>
          <a:p>
            <a:r>
              <a:rPr lang="en-IN" dirty="0" err="1"/>
              <a:t>Sohom</a:t>
            </a:r>
            <a:r>
              <a:rPr lang="en-IN" dirty="0"/>
              <a:t> </a:t>
            </a:r>
            <a:r>
              <a:rPr lang="en-IN" dirty="0" smtClean="0"/>
              <a:t>Ghosh </a:t>
            </a:r>
            <a:r>
              <a:rPr lang="en-IN" sz="1200" b="1" dirty="0">
                <a:solidFill>
                  <a:srgbClr val="00B0F0"/>
                </a:solidFill>
              </a:rPr>
              <a:t>(Financial Natural Language Processing)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94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c6fddb7ee_0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N" dirty="0"/>
              <a:t>Q&amp;A</a:t>
            </a:r>
            <a:endParaRPr dirty="0"/>
          </a:p>
        </p:txBody>
      </p:sp>
      <p:sp>
        <p:nvSpPr>
          <p:cNvPr id="135" name="Google Shape;135;g19c6fddb7ee_0_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136" name="Google Shape;136;g19c6fddb7ee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375" y="1754200"/>
            <a:ext cx="2438649" cy="2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c6fddb7ee_0_87"/>
          <p:cNvSpPr txBox="1"/>
          <p:nvPr/>
        </p:nvSpPr>
        <p:spPr>
          <a:xfrm>
            <a:off x="3099541" y="1982180"/>
            <a:ext cx="206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Thank You</a:t>
            </a:r>
            <a:endParaRPr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3" name="Google Shape;143;g19c6fddb7ee_0_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166200" y="884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N" sz="3600" b="1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Introduction </a:t>
            </a:r>
            <a:r>
              <a:rPr lang="en-IN" sz="3600" b="1" baseline="3000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(1/2)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237893" y="914398"/>
            <a:ext cx="5091015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Language is the vehicle of our culture, yet </a:t>
            </a:r>
            <a:r>
              <a:rPr lang="en-IN" sz="1600" i="1" dirty="0">
                <a:solidFill>
                  <a:srgbClr val="0000FF"/>
                </a:solidFill>
              </a:rPr>
              <a:t>43 percent of the global languages are endangered</a:t>
            </a:r>
            <a:r>
              <a:rPr lang="en-IN" sz="1600" dirty="0"/>
              <a:t>.</a:t>
            </a:r>
            <a:endParaRPr sz="1600" dirty="0"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UNESCO offers a classification system to show how languages are 'in trouble'.</a:t>
            </a:r>
            <a:endParaRPr sz="1600" dirty="0"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It has categorised 5-scale classification system such as: vulnerable, definitely endangered, severely endangered, critically endangered &amp; extinct.</a:t>
            </a:r>
            <a:endParaRPr sz="1600" dirty="0"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Apart from this, 2011 census has also revealed that 123 languages are present in India grouped in 2 categories.</a:t>
            </a:r>
            <a:endParaRPr sz="1600" dirty="0">
              <a:sym typeface="Open Sans"/>
            </a:endParaRPr>
          </a:p>
        </p:txBody>
      </p:sp>
      <p:sp>
        <p:nvSpPr>
          <p:cNvPr id="93" name="Google Shape;9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05" y="914398"/>
            <a:ext cx="2704400" cy="25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825650" y="3582975"/>
            <a:ext cx="238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>
                <a:latin typeface="Open Sans"/>
                <a:ea typeface="Open Sans"/>
                <a:cs typeface="Open Sans"/>
                <a:sym typeface="Open Sans"/>
              </a:rPr>
              <a:t>Image Source: https://www.ethnologue.com/guides/how-many-languages-endangered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166200" y="1152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N" sz="3600" b="1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Introduction </a:t>
            </a:r>
            <a:r>
              <a:rPr lang="en-IN" sz="3600" b="1" baseline="3000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(2/2</a:t>
            </a:r>
            <a:r>
              <a:rPr lang="en-IN" baseline="30000">
                <a:solidFill>
                  <a:srgbClr val="EF6B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aseline="30000"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1"/>
          </p:nvPr>
        </p:nvSpPr>
        <p:spPr>
          <a:xfrm>
            <a:off x="93600" y="885600"/>
            <a:ext cx="4296000" cy="3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The first category is schedule languages and the second category is non-schedule languages, which has 22 and 100 languages respectively.</a:t>
            </a:r>
            <a:endParaRPr dirty="0"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A staggering </a:t>
            </a:r>
            <a:r>
              <a:rPr lang="en-IN" sz="1400" i="1" dirty="0">
                <a:solidFill>
                  <a:srgbClr val="0000FF"/>
                </a:solidFill>
              </a:rPr>
              <a:t>96.71%</a:t>
            </a:r>
            <a:r>
              <a:rPr lang="en-IN" sz="1400" dirty="0"/>
              <a:t> of the speakers are from the Schedule language category, whereas </a:t>
            </a:r>
            <a:r>
              <a:rPr lang="en-IN" sz="1400" dirty="0">
                <a:solidFill>
                  <a:srgbClr val="0000FF"/>
                </a:solidFill>
              </a:rPr>
              <a:t>3.29%</a:t>
            </a:r>
            <a:r>
              <a:rPr lang="en-IN" sz="1400" dirty="0"/>
              <a:t> speakers are from the non-schedule language category.</a:t>
            </a:r>
            <a:endParaRPr dirty="0"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 dirty="0"/>
              <a:t>It is important to note here that, these </a:t>
            </a:r>
            <a:r>
              <a:rPr lang="en-IN" sz="1400" dirty="0">
                <a:solidFill>
                  <a:srgbClr val="0000FF"/>
                </a:solidFill>
              </a:rPr>
              <a:t>3.29%</a:t>
            </a:r>
            <a:r>
              <a:rPr lang="en-IN" sz="1400" dirty="0"/>
              <a:t> speak a whole lot of 100 types of languages with numerous varieties of dialects shown in Fig1.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800" y="885599"/>
            <a:ext cx="4543200" cy="26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/>
        </p:nvSpPr>
        <p:spPr>
          <a:xfrm>
            <a:off x="4486875" y="3571675"/>
            <a:ext cx="454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latin typeface="Open Sans"/>
                <a:ea typeface="Open Sans"/>
                <a:cs typeface="Open Sans"/>
                <a:sym typeface="Open Sans"/>
              </a:rPr>
              <a:t>Fig 1: Shows the percentage of people speaks schedule language in India.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4450400" y="863325"/>
            <a:ext cx="4632900" cy="2675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0" y="48631"/>
            <a:ext cx="5675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Facts about Languages</a:t>
            </a:r>
            <a:endParaRPr sz="30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2" y="788777"/>
            <a:ext cx="3677637" cy="203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064" y="788774"/>
            <a:ext cx="3382170" cy="203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44" y="2930665"/>
            <a:ext cx="3648831" cy="129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104" y="2930665"/>
            <a:ext cx="3357423" cy="95288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316064" y="4100859"/>
            <a:ext cx="4790400" cy="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Source: https://takelessons.com/blog/language-facts-z14</a:t>
            </a:r>
            <a:endParaRPr sz="1200" dirty="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329512" y="1807797"/>
            <a:ext cx="831600" cy="70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-97178" y="77693"/>
            <a:ext cx="5675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Facts about Languages</a:t>
            </a:r>
            <a:endParaRPr sz="30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78" y="810945"/>
            <a:ext cx="3366434" cy="197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75" y="810945"/>
            <a:ext cx="3519427" cy="19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23" y="2883590"/>
            <a:ext cx="3359089" cy="12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675" y="2900967"/>
            <a:ext cx="3519428" cy="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4331675" y="3881232"/>
            <a:ext cx="4277066" cy="1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Source: https://takelessons.com/blog/language-facts-z14</a:t>
            </a:r>
            <a:endParaRPr sz="1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192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59" y="695100"/>
            <a:ext cx="4610481" cy="298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52100" y="3716837"/>
            <a:ext cx="522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source: http://content.time.com/time/world/article/0,8599,1964610,00.html</a:t>
            </a:r>
            <a:endParaRPr sz="900" dirty="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765" y="805149"/>
            <a:ext cx="2430890" cy="276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5865525" y="3632537"/>
            <a:ext cx="30810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Image source: https://en.wikipedia.org/wiki/List_of_languages_by_number_of_native_speakers_in_India#/media/File:Language_region_maps_of_India.svg</a:t>
            </a:r>
            <a:endParaRPr sz="8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0" y="0"/>
            <a:ext cx="5675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Facts about Languages</a:t>
            </a:r>
            <a:endParaRPr sz="30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159" y="4185424"/>
            <a:ext cx="5480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Boa </a:t>
            </a:r>
            <a:r>
              <a:rPr lang="en-US" dirty="0" err="1"/>
              <a:t>Sr</a:t>
            </a:r>
            <a:r>
              <a:rPr lang="en-US" dirty="0"/>
              <a:t> (circa 2 January 1925 – 26 January 2010) was an Indian Great Andamanese elder. She was the last person fluent in the Aka-Bo language.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30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78" y="95620"/>
            <a:ext cx="8520600" cy="707400"/>
          </a:xfrm>
        </p:spPr>
        <p:txBody>
          <a:bodyPr>
            <a:normAutofit fontScale="90000"/>
          </a:bodyPr>
          <a:lstStyle/>
          <a:p>
            <a:pPr lvl="0"/>
            <a:r>
              <a:rPr lang="en-IN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Facts about Languages</a:t>
            </a:r>
            <a:r>
              <a:rPr lang="en-IN" sz="30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en-IN" sz="30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208" y="946657"/>
            <a:ext cx="4873616" cy="371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language dies every 14 days. </a:t>
            </a:r>
          </a:p>
          <a:p>
            <a:r>
              <a:rPr lang="en-US" dirty="0"/>
              <a:t>Linguists estimate that of the world’s approximately 6,900 languages, more than half are at risk of dying out by the end of the 21st century.</a:t>
            </a:r>
          </a:p>
          <a:p>
            <a:r>
              <a:rPr lang="en-US" dirty="0"/>
              <a:t>Most languages, though, die out gradually as successive generations of speakers become bilingual and then begin to lose proficiency in their traditional languages</a:t>
            </a:r>
            <a:r>
              <a:rPr lang="en-US" dirty="0" smtClean="0"/>
              <a:t>.</a:t>
            </a:r>
          </a:p>
          <a:p>
            <a:r>
              <a:rPr lang="en-US" b="1" dirty="0"/>
              <a:t>At least 400 Indian languages</a:t>
            </a:r>
            <a:r>
              <a:rPr lang="en-US" dirty="0"/>
              <a:t> are at the risk of dying in coming 50 </a:t>
            </a:r>
            <a:r>
              <a:rPr lang="en-US" dirty="0" smtClean="0"/>
              <a:t>years.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78" y="803020"/>
            <a:ext cx="3924880" cy="298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62733" y="167777"/>
            <a:ext cx="1864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sz="30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6768" y="585992"/>
            <a:ext cx="8093622" cy="44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The</a:t>
            </a:r>
            <a:r>
              <a:rPr lang="en" sz="1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 ethnologue.com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website lists over 7000 languages in the world.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695D4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02" y="1033346"/>
            <a:ext cx="7609851" cy="3119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1382</Words>
  <Application>Microsoft Office PowerPoint</Application>
  <PresentationFormat>On-screen Show (16:9)</PresentationFormat>
  <Paragraphs>154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Oswald</vt:lpstr>
      <vt:lpstr>PT Sans Narrow</vt:lpstr>
      <vt:lpstr>Open Sans</vt:lpstr>
      <vt:lpstr>Arial</vt:lpstr>
      <vt:lpstr>Times New Roman</vt:lpstr>
      <vt:lpstr>Open Sans SemiBold</vt:lpstr>
      <vt:lpstr>Old Standard TT</vt:lpstr>
      <vt:lpstr>Tropic</vt:lpstr>
      <vt:lpstr>Corpus development of endangered languages  and its application using NLP</vt:lpstr>
      <vt:lpstr>Agenda</vt:lpstr>
      <vt:lpstr>Introduction (1/2)</vt:lpstr>
      <vt:lpstr>Introduction (2/2)</vt:lpstr>
      <vt:lpstr>PowerPoint Presentation</vt:lpstr>
      <vt:lpstr>PowerPoint Presentation</vt:lpstr>
      <vt:lpstr>PowerPoint Presentation</vt:lpstr>
      <vt:lpstr>Facts about Languages </vt:lpstr>
      <vt:lpstr>PowerPoint Presentation</vt:lpstr>
      <vt:lpstr>PowerPoint Presentation</vt:lpstr>
      <vt:lpstr>PowerPoint Presentation</vt:lpstr>
      <vt:lpstr>PowerPoint Presentation</vt:lpstr>
      <vt:lpstr>Corpus</vt:lpstr>
      <vt:lpstr>PowerPoint Presentation</vt:lpstr>
      <vt:lpstr>Proposed Model(1/2)</vt:lpstr>
      <vt:lpstr>Proposed Model (2/2)</vt:lpstr>
      <vt:lpstr>Applications of NLP</vt:lpstr>
      <vt:lpstr>Natural language Generation with Generative AI and LLM</vt:lpstr>
      <vt:lpstr>Our Repository  KILR</vt:lpstr>
      <vt:lpstr>Conclusion</vt:lpstr>
      <vt:lpstr>Publications</vt:lpstr>
      <vt:lpstr>Contact Details</vt:lpstr>
      <vt:lpstr>Our Team Members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NLP for Corpus Development of  Endangered Languages</dc:title>
  <dc:creator>100521</dc:creator>
  <cp:lastModifiedBy>KIIT</cp:lastModifiedBy>
  <cp:revision>35</cp:revision>
  <dcterms:created xsi:type="dcterms:W3CDTF">2022-11-26T07:32:45Z</dcterms:created>
  <dcterms:modified xsi:type="dcterms:W3CDTF">2024-03-19T14:39:59Z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AEF4071C2A4542178AB96A898EAF4B3C</vt:lpwstr>
  </property>
  <property fmtid="{D5CDD505-2E9C-101B-9397-08002B2CF9AE}" pid="3" name="KSOProductBuildVer">
    <vt:lpwstr>1033-11.2.0.11417</vt:lpwstr>
  </property>
</Properties>
</file>